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324" r:id="rId3"/>
    <p:sldId id="344" r:id="rId4"/>
    <p:sldId id="382" r:id="rId5"/>
    <p:sldId id="352" r:id="rId6"/>
    <p:sldId id="380" r:id="rId7"/>
    <p:sldId id="381" r:id="rId8"/>
    <p:sldId id="393" r:id="rId9"/>
    <p:sldId id="377" r:id="rId10"/>
    <p:sldId id="322" r:id="rId11"/>
    <p:sldId id="360" r:id="rId12"/>
    <p:sldId id="390" r:id="rId13"/>
    <p:sldId id="386" r:id="rId14"/>
    <p:sldId id="392" r:id="rId15"/>
    <p:sldId id="379" r:id="rId16"/>
    <p:sldId id="383" r:id="rId17"/>
    <p:sldId id="319" r:id="rId18"/>
    <p:sldId id="363" r:id="rId19"/>
    <p:sldId id="366" r:id="rId20"/>
    <p:sldId id="373" r:id="rId21"/>
    <p:sldId id="374" r:id="rId22"/>
    <p:sldId id="340" r:id="rId23"/>
    <p:sldId id="397" r:id="rId24"/>
    <p:sldId id="347" r:id="rId25"/>
    <p:sldId id="341" r:id="rId26"/>
    <p:sldId id="385" r:id="rId27"/>
    <p:sldId id="365" r:id="rId28"/>
    <p:sldId id="396" r:id="rId29"/>
    <p:sldId id="337" r:id="rId30"/>
    <p:sldId id="286" r:id="rId31"/>
    <p:sldId id="364" r:id="rId32"/>
    <p:sldId id="391" r:id="rId33"/>
    <p:sldId id="376" r:id="rId34"/>
    <p:sldId id="375" r:id="rId35"/>
    <p:sldId id="298" r:id="rId36"/>
    <p:sldId id="336" r:id="rId37"/>
    <p:sldId id="297" r:id="rId38"/>
    <p:sldId id="335" r:id="rId39"/>
    <p:sldId id="334" r:id="rId40"/>
    <p:sldId id="371" r:id="rId41"/>
    <p:sldId id="358" r:id="rId42"/>
    <p:sldId id="362" r:id="rId43"/>
    <p:sldId id="395" r:id="rId44"/>
    <p:sldId id="394" r:id="rId45"/>
    <p:sldId id="378" r:id="rId46"/>
    <p:sldId id="387" r:id="rId47"/>
    <p:sldId id="320" r:id="rId48"/>
    <p:sldId id="372" r:id="rId49"/>
    <p:sldId id="369" r:id="rId50"/>
    <p:sldId id="388" r:id="rId51"/>
  </p:sldIdLst>
  <p:sldSz cx="6858000" cy="9144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00"/>
    <a:srgbClr val="00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96" autoAdjust="0"/>
    <p:restoredTop sz="90929"/>
  </p:normalViewPr>
  <p:slideViewPr>
    <p:cSldViewPr>
      <p:cViewPr varScale="1">
        <p:scale>
          <a:sx n="80" d="100"/>
          <a:sy n="80" d="100"/>
        </p:scale>
        <p:origin x="2976" y="60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3" d="100"/>
        <a:sy n="7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665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143125" y="685800"/>
            <a:ext cx="25717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6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6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87AC66A-533C-4439-AC66-5ED641F8A89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6207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6B46CF-AEE0-4F06-B602-16FF43F4A5F6}" type="slidenum">
              <a:rPr lang="en-US"/>
              <a:pPr/>
              <a:t>1</a:t>
            </a:fld>
            <a:endParaRPr lang="en-US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505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9659CD-75DB-4EB7-9E0F-82E621BABBD1}" type="slidenum">
              <a:rPr lang="en-US"/>
              <a:pPr/>
              <a:t>30</a:t>
            </a:fld>
            <a:endParaRPr lang="en-US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54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8FADEF-ABC7-4954-AF38-135C3576D7A0}" type="slidenum">
              <a:rPr lang="en-US"/>
              <a:pPr/>
              <a:t>35</a:t>
            </a:fld>
            <a:endParaRPr lang="en-US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281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AF93F0-97EF-491B-9FFE-6EB6DDFABBB6}" type="slidenum">
              <a:rPr lang="en-US"/>
              <a:pPr/>
              <a:t>37</a:t>
            </a:fld>
            <a:endParaRPr lang="en-US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69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5CC5D0-0454-41AB-BF41-40A027F7656C}" type="slidenum">
              <a:rPr lang="en-US"/>
              <a:pPr/>
              <a:t>41</a:t>
            </a:fld>
            <a:endParaRPr lang="en-US"/>
          </a:p>
        </p:txBody>
      </p:sp>
      <p:sp>
        <p:nvSpPr>
          <p:cNvPr id="2423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3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118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038"/>
            <a:ext cx="5829300" cy="1960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8701DB-8003-40FD-98D0-52688512143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921C42-0E9D-4CA4-BAB4-962D3397A7D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886325" y="812800"/>
            <a:ext cx="1457325" cy="7315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812800"/>
            <a:ext cx="4219575" cy="7315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727783-8995-4106-AAD1-A947D3C44D0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56EDEB-4FEF-4038-A8F2-6FE056A2517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338" y="5875338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338" y="3875088"/>
            <a:ext cx="582930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DB0743-6D2E-4876-B64A-21553B6C8F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2641600"/>
            <a:ext cx="283845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5200" y="2641600"/>
            <a:ext cx="283845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C7396A-CD35-4EAF-AB05-11B5B197E0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288"/>
            <a:ext cx="3030538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900363"/>
            <a:ext cx="3030538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4563" y="2046288"/>
            <a:ext cx="3030537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4563" y="2900363"/>
            <a:ext cx="3030537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8E0D9A-B366-4BE1-BA1F-0831F1F761B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3295EE-DB7E-4324-A2AD-D295E4B4C5C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E0E681-2119-48AE-950B-ABAD6AF4B4C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3538"/>
            <a:ext cx="225583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8" y="363538"/>
            <a:ext cx="3833812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2938"/>
            <a:ext cx="225583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CEA9B7-D2E1-4359-AE5D-DE6E9619BEA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613" y="6400800"/>
            <a:ext cx="41148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613" y="81756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613" y="7156450"/>
            <a:ext cx="41148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B14FB9-3CDF-4DC2-84A6-2AE62E605E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812800"/>
            <a:ext cx="58293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2641600"/>
            <a:ext cx="58293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8331200"/>
            <a:ext cx="14287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8331200"/>
            <a:ext cx="21717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8331200"/>
            <a:ext cx="14287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74BD013-BA25-40C5-8404-6AC831C21DB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TIF"/><Relationship Id="rId3" Type="http://schemas.openxmlformats.org/officeDocument/2006/relationships/image" Target="../media/image34.tiff"/><Relationship Id="rId7" Type="http://schemas.openxmlformats.org/officeDocument/2006/relationships/image" Target="../media/image38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GIF"/><Relationship Id="rId5" Type="http://schemas.openxmlformats.org/officeDocument/2006/relationships/image" Target="../media/image36.jpg"/><Relationship Id="rId4" Type="http://schemas.openxmlformats.org/officeDocument/2006/relationships/image" Target="../media/image35.jpg"/><Relationship Id="rId9" Type="http://schemas.openxmlformats.org/officeDocument/2006/relationships/image" Target="../media/image40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T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gif"/><Relationship Id="rId4" Type="http://schemas.openxmlformats.org/officeDocument/2006/relationships/image" Target="../media/image6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g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8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7" Type="http://schemas.openxmlformats.org/officeDocument/2006/relationships/image" Target="../media/image86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23.jpg"/><Relationship Id="rId4" Type="http://schemas.openxmlformats.org/officeDocument/2006/relationships/image" Target="../media/image12.gi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571500" y="304800"/>
            <a:ext cx="5829300" cy="2286000"/>
          </a:xfrm>
        </p:spPr>
        <p:txBody>
          <a:bodyPr/>
          <a:lstStyle/>
          <a:p>
            <a:r>
              <a:rPr lang="en-US" b="1" i="1" dirty="0"/>
              <a:t>Ad </a:t>
            </a:r>
            <a:r>
              <a:rPr lang="en-US" b="1" i="1" dirty="0" err="1" smtClean="0"/>
              <a:t>Quadratum</a:t>
            </a:r>
            <a:r>
              <a:rPr lang="en-US" b="1" dirty="0" smtClean="0"/>
              <a:t> Symmetry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solidFill>
                  <a:srgbClr val="00B050"/>
                </a:solidFill>
              </a:rPr>
              <a:t>4 – </a:t>
            </a:r>
            <a:r>
              <a:rPr lang="en-US" b="1" dirty="0" smtClean="0">
                <a:solidFill>
                  <a:srgbClr val="FF0000"/>
                </a:solidFill>
              </a:rPr>
              <a:t>8</a:t>
            </a:r>
            <a:r>
              <a:rPr lang="en-US" b="1" dirty="0" smtClean="0">
                <a:solidFill>
                  <a:srgbClr val="00B050"/>
                </a:solidFill>
              </a:rPr>
              <a:t> - </a:t>
            </a:r>
            <a:r>
              <a:rPr lang="en-US" b="1" dirty="0" smtClean="0">
                <a:solidFill>
                  <a:srgbClr val="FF0000"/>
                </a:solidFill>
              </a:rPr>
              <a:t>12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22496" y="45604"/>
            <a:ext cx="1292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Page 49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5" name="Picture 2" descr="D:\mss\Beginner's Guide\8\img20029.JPG"/>
          <p:cNvPicPr>
            <a:picLocks noChangeAspect="1" noChangeArrowheads="1"/>
          </p:cNvPicPr>
          <p:nvPr/>
        </p:nvPicPr>
        <p:blipFill rotWithShape="1">
          <a:blip r:embed="rId3" cstate="print"/>
          <a:srcRect l="8634" t="9047" r="6195" b="11762"/>
          <a:stretch/>
        </p:blipFill>
        <p:spPr bwMode="auto">
          <a:xfrm>
            <a:off x="631278" y="3733800"/>
            <a:ext cx="4742828" cy="4655403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1" y="2348553"/>
            <a:ext cx="2471098" cy="24710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4" y="1898241"/>
            <a:ext cx="1963695" cy="18676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66800" y="8389203"/>
            <a:ext cx="48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Michael S. Schneider</a:t>
            </a:r>
          </a:p>
          <a:p>
            <a:pPr algn="ctr"/>
            <a:r>
              <a:rPr lang="en-US" dirty="0" smtClean="0"/>
              <a:t>www.constructingtheuniverse.com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352800"/>
            <a:ext cx="6553200" cy="4914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1"/>
            <a:ext cx="3254330" cy="31963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57452"/>
            <a:ext cx="3192379" cy="307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27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72144" y="2080103"/>
            <a:ext cx="8669864" cy="48787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77331" y="2081859"/>
            <a:ext cx="8669864" cy="487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9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9211"/>
            <a:ext cx="6858000" cy="514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92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52400"/>
            <a:ext cx="57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Octagonal Architecture</a:t>
            </a:r>
            <a:endParaRPr lang="en-US" b="1" dirty="0"/>
          </a:p>
        </p:txBody>
      </p:sp>
      <p:pic>
        <p:nvPicPr>
          <p:cNvPr id="4" name="Picture 4" descr="D:\mss\Beginner's Guide\4\Root Rects\SF city hall root 2 rects\sf city hall root 2 rectangle002.jpg"/>
          <p:cNvPicPr>
            <a:picLocks noChangeAspect="1" noChangeArrowheads="1"/>
          </p:cNvPicPr>
          <p:nvPr/>
        </p:nvPicPr>
        <p:blipFill>
          <a:blip r:embed="rId2" cstate="print"/>
          <a:srcRect l="22641" t="10901" r="22641" b="12296"/>
          <a:stretch>
            <a:fillRect/>
          </a:stretch>
        </p:blipFill>
        <p:spPr bwMode="auto">
          <a:xfrm>
            <a:off x="3429000" y="1499777"/>
            <a:ext cx="3352800" cy="3181350"/>
          </a:xfrm>
          <a:prstGeom prst="rect">
            <a:avLst/>
          </a:prstGeom>
          <a:noFill/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771900" y="985427"/>
            <a:ext cx="2667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smtClean="0">
                <a:latin typeface="Arial" pitchFamily="34" charset="0"/>
              </a:rPr>
              <a:t>SF City </a:t>
            </a:r>
            <a:r>
              <a:rPr lang="en-US" sz="2000" b="1" dirty="0">
                <a:latin typeface="Arial" pitchFamily="34" charset="0"/>
              </a:rPr>
              <a:t>Hall dome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8" y="985427"/>
            <a:ext cx="3075736" cy="4210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095" y="5638800"/>
            <a:ext cx="2895600" cy="29148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0" y="5195477"/>
            <a:ext cx="3764760" cy="397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00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6858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14500" y="8084403"/>
            <a:ext cx="3429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dirty="0"/>
              <a:t>Plaza Del Ejecutivo </a:t>
            </a:r>
            <a:r>
              <a:rPr lang="es-ES" dirty="0" err="1" smtClean="0"/>
              <a:t>Mexico</a:t>
            </a:r>
            <a:r>
              <a:rPr lang="es-ES" dirty="0" smtClean="0"/>
              <a:t> </a:t>
            </a:r>
            <a:r>
              <a:rPr lang="es-ES" dirty="0"/>
              <a:t>City, </a:t>
            </a:r>
            <a:r>
              <a:rPr lang="es-ES" dirty="0" err="1"/>
              <a:t>Mexico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18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65" b="17098"/>
          <a:stretch/>
        </p:blipFill>
        <p:spPr>
          <a:xfrm>
            <a:off x="152400" y="841920"/>
            <a:ext cx="4953000" cy="3226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72479"/>
            <a:ext cx="464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Diamonds</a:t>
            </a:r>
            <a:r>
              <a:rPr lang="en-US" sz="2400" dirty="0" smtClean="0"/>
              <a:t> are often cut as octagons</a:t>
            </a:r>
          </a:p>
          <a:p>
            <a:pPr algn="ctr"/>
            <a:r>
              <a:rPr lang="en-US" sz="2000" dirty="0" smtClean="0"/>
              <a:t>(it makes the most sparkle)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676289"/>
            <a:ext cx="858250" cy="8592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1" t="5509" r="14175" b="17598"/>
          <a:stretch/>
        </p:blipFill>
        <p:spPr>
          <a:xfrm>
            <a:off x="4724400" y="4782543"/>
            <a:ext cx="2033375" cy="1928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" t="3985" r="10755" b="5916"/>
          <a:stretch/>
        </p:blipFill>
        <p:spPr>
          <a:xfrm>
            <a:off x="4690124" y="6815520"/>
            <a:ext cx="2125642" cy="21985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840" y="7214416"/>
            <a:ext cx="2227283" cy="12837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" t="6814" r="4743" b="10386"/>
          <a:stretch/>
        </p:blipFill>
        <p:spPr>
          <a:xfrm>
            <a:off x="76200" y="4068201"/>
            <a:ext cx="3606262" cy="27673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828" y="228600"/>
            <a:ext cx="1426234" cy="14262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867" y="2743200"/>
            <a:ext cx="1828800" cy="1828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6700" y="7086600"/>
            <a:ext cx="2133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Diamond crystal</a:t>
            </a:r>
          </a:p>
          <a:p>
            <a:pPr algn="ctr"/>
            <a:r>
              <a:rPr lang="en-US" dirty="0" smtClean="0"/>
              <a:t>8-faced Octahedron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91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01" y="8021"/>
            <a:ext cx="4536198" cy="44499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504783"/>
            <a:ext cx="4868116" cy="464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21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66800"/>
            <a:ext cx="6400800" cy="62062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8001000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Design an octagonal Rose Window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80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543050"/>
            <a:ext cx="6057900" cy="6057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543050"/>
            <a:ext cx="6057900" cy="6057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543050"/>
            <a:ext cx="6057900" cy="6057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86400" y="51969"/>
            <a:ext cx="1292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Page 53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58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44087"/>
            <a:ext cx="4572000" cy="845582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143000" y="2286000"/>
            <a:ext cx="4572000" cy="4572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1122947" y="2306053"/>
            <a:ext cx="4572000" cy="4572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3200400" y="2097506"/>
            <a:ext cx="417094" cy="4170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220453" y="6649453"/>
            <a:ext cx="417094" cy="4170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800600" y="5983705"/>
            <a:ext cx="417094" cy="41709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600200" y="5983705"/>
            <a:ext cx="417094" cy="41709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934453" y="4383506"/>
            <a:ext cx="417094" cy="4170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600200" y="2783306"/>
            <a:ext cx="417094" cy="41709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800600" y="2763253"/>
            <a:ext cx="417094" cy="41709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486400" y="4363453"/>
            <a:ext cx="417094" cy="4170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4113" y="0"/>
            <a:ext cx="3429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To find 8</a:t>
            </a:r>
            <a:r>
              <a:rPr lang="en-US" dirty="0" smtClean="0">
                <a:latin typeface="Calibri" pitchFamily="34" charset="0"/>
              </a:rPr>
              <a:t> points around the circle, start with a square:</a:t>
            </a:r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47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ChangeArrowheads="1"/>
          </p:cNvSpPr>
          <p:nvPr/>
        </p:nvSpPr>
        <p:spPr bwMode="auto">
          <a:xfrm>
            <a:off x="258528" y="268224"/>
            <a:ext cx="621847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Arial" pitchFamily="34" charset="0"/>
              </a:rPr>
              <a:t>To understand all the shapes in the universe, you only have to know about the numbers</a:t>
            </a:r>
          </a:p>
          <a:p>
            <a:pPr algn="ctr"/>
            <a:endParaRPr lang="en-US" sz="3200" b="1" dirty="0" smtClean="0">
              <a:latin typeface="Arial" pitchFamily="34" charset="0"/>
            </a:endParaRPr>
          </a:p>
          <a:p>
            <a:pPr algn="ctr"/>
            <a:r>
              <a:rPr lang="en-US" sz="4000" b="1" dirty="0" smtClean="0">
                <a:latin typeface="Arial" pitchFamily="34" charset="0"/>
              </a:rPr>
              <a:t>1 </a:t>
            </a:r>
            <a:r>
              <a:rPr lang="en-US" sz="4000" b="1" dirty="0">
                <a:latin typeface="Arial" pitchFamily="34" charset="0"/>
              </a:rPr>
              <a:t>2 3 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</a:rPr>
              <a:t>4</a:t>
            </a:r>
            <a:r>
              <a:rPr lang="en-US" sz="4000" b="1" dirty="0">
                <a:latin typeface="Arial" pitchFamily="34" charset="0"/>
              </a:rPr>
              <a:t> 5 6 7 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</a:rPr>
              <a:t>8</a:t>
            </a:r>
            <a:r>
              <a:rPr lang="en-US" sz="4000" b="1" dirty="0">
                <a:latin typeface="Arial" pitchFamily="34" charset="0"/>
              </a:rPr>
              <a:t> 9 10 11 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</a:rPr>
              <a:t>12</a:t>
            </a:r>
          </a:p>
        </p:txBody>
      </p:sp>
      <p:sp>
        <p:nvSpPr>
          <p:cNvPr id="3" name="Text Box 1030"/>
          <p:cNvSpPr txBox="1">
            <a:spLocks noChangeArrowheads="1"/>
          </p:cNvSpPr>
          <p:nvPr/>
        </p:nvSpPr>
        <p:spPr bwMode="auto">
          <a:xfrm>
            <a:off x="1014512" y="2475131"/>
            <a:ext cx="4724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accent2"/>
                </a:solidFill>
                <a:latin typeface="Arial" pitchFamily="34" charset="0"/>
              </a:rPr>
              <a:t>The numbers </a:t>
            </a:r>
            <a:r>
              <a:rPr lang="en-US" sz="1800" b="1" dirty="0" smtClean="0">
                <a:solidFill>
                  <a:schemeClr val="accent2"/>
                </a:solidFill>
                <a:latin typeface="Arial" pitchFamily="34" charset="0"/>
              </a:rPr>
              <a:t>1-12</a:t>
            </a:r>
            <a:br>
              <a:rPr lang="en-US" sz="1800" b="1" dirty="0" smtClean="0">
                <a:solidFill>
                  <a:schemeClr val="accent2"/>
                </a:solidFill>
                <a:latin typeface="Arial" pitchFamily="34" charset="0"/>
              </a:rPr>
            </a:br>
            <a:r>
              <a:rPr lang="en-US" sz="1800" b="1" dirty="0" smtClean="0">
                <a:solidFill>
                  <a:schemeClr val="accent2"/>
                </a:solidFill>
                <a:latin typeface="Arial" pitchFamily="34" charset="0"/>
              </a:rPr>
              <a:t>naturally form </a:t>
            </a:r>
            <a:r>
              <a:rPr lang="en-US" sz="1800" b="1" dirty="0">
                <a:solidFill>
                  <a:schemeClr val="accent2"/>
                </a:solidFill>
                <a:latin typeface="Arial" pitchFamily="34" charset="0"/>
              </a:rPr>
              <a:t>four </a:t>
            </a:r>
            <a:r>
              <a:rPr lang="en-US" sz="1800" b="1" dirty="0" smtClean="0">
                <a:solidFill>
                  <a:schemeClr val="accent2"/>
                </a:solidFill>
                <a:latin typeface="Arial" pitchFamily="34" charset="0"/>
              </a:rPr>
              <a:t>groups</a:t>
            </a:r>
            <a:endParaRPr lang="en-US" sz="1800" b="1" dirty="0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4" name="Rectangle 1031"/>
          <p:cNvSpPr>
            <a:spLocks noChangeArrowheads="1"/>
          </p:cNvSpPr>
          <p:nvPr/>
        </p:nvSpPr>
        <p:spPr bwMode="auto">
          <a:xfrm>
            <a:off x="1166912" y="2398931"/>
            <a:ext cx="4419600" cy="990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8528" y="3846731"/>
            <a:ext cx="640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</a:rPr>
              <a:t>First Principles: 1, 2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 pitchFamily="34" charset="0"/>
              </a:rPr>
              <a:t>Numbers of Structure: 3, </a:t>
            </a:r>
            <a:r>
              <a:rPr lang="en-US" b="1" dirty="0" smtClean="0">
                <a:solidFill>
                  <a:srgbClr val="0070C0"/>
                </a:solidFill>
                <a:latin typeface="Arial" pitchFamily="34" charset="0"/>
              </a:rPr>
              <a:t>4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</a:rPr>
              <a:t>, 6, </a:t>
            </a:r>
            <a:r>
              <a:rPr lang="en-US" b="1" dirty="0" smtClean="0">
                <a:solidFill>
                  <a:srgbClr val="0070C0"/>
                </a:solidFill>
                <a:latin typeface="Arial" pitchFamily="34" charset="0"/>
              </a:rPr>
              <a:t>8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</a:rPr>
              <a:t>, </a:t>
            </a:r>
            <a:r>
              <a:rPr lang="en-US" b="1" dirty="0" smtClean="0">
                <a:solidFill>
                  <a:srgbClr val="0070C0"/>
                </a:solidFill>
                <a:latin typeface="Arial" pitchFamily="34" charset="0"/>
              </a:rPr>
              <a:t>12</a:t>
            </a:r>
          </a:p>
          <a:p>
            <a:pPr algn="ctr"/>
            <a:r>
              <a:rPr lang="en-US" b="1" dirty="0" smtClean="0">
                <a:solidFill>
                  <a:srgbClr val="00B050"/>
                </a:solidFill>
                <a:latin typeface="Arial" pitchFamily="34" charset="0"/>
              </a:rPr>
              <a:t>Numbers of Life: 5, 10</a:t>
            </a:r>
          </a:p>
          <a:p>
            <a:pPr algn="ctr"/>
            <a:r>
              <a:rPr lang="en-US" b="1" dirty="0" smtClean="0">
                <a:solidFill>
                  <a:srgbClr val="00B0F0"/>
                </a:solidFill>
                <a:latin typeface="Arial" pitchFamily="34" charset="0"/>
              </a:rPr>
              <a:t>Numbers of Mystery: 7, 9, 11</a:t>
            </a:r>
            <a:endParaRPr lang="en-US" b="1" dirty="0">
              <a:solidFill>
                <a:srgbClr val="00B0F0"/>
              </a:solidFill>
              <a:latin typeface="Arial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9928" y="4454743"/>
            <a:ext cx="8382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40" y="5486400"/>
            <a:ext cx="6315456" cy="22738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9028" y="6781800"/>
            <a:ext cx="13797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points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2594067" y="6781800"/>
            <a:ext cx="13797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points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4896626" y="6809874"/>
            <a:ext cx="13797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points</a:t>
            </a:r>
            <a:endParaRPr lang="en-US" sz="1600" dirty="0"/>
          </a:p>
        </p:txBody>
      </p:sp>
      <p:sp>
        <p:nvSpPr>
          <p:cNvPr id="7" name="Oval 6"/>
          <p:cNvSpPr/>
          <p:nvPr/>
        </p:nvSpPr>
        <p:spPr>
          <a:xfrm>
            <a:off x="5181600" y="4191000"/>
            <a:ext cx="9144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408618" y="7760208"/>
            <a:ext cx="1750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3 squares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4928894" y="7760208"/>
            <a:ext cx="14198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2 squares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9120" y="7760206"/>
            <a:ext cx="12995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1 square</a:t>
            </a:r>
          </a:p>
        </p:txBody>
      </p:sp>
    </p:spTree>
    <p:extLst>
      <p:ext uri="{BB962C8B-B14F-4D97-AF65-F5344CB8AC3E}">
        <p14:creationId xmlns:p14="http://schemas.microsoft.com/office/powerpoint/2010/main" val="250365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  <p:bldP spid="13" grpId="0"/>
      <p:bldP spid="7" grpId="0" animBg="1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02"/>
          <a:stretch/>
        </p:blipFill>
        <p:spPr>
          <a:xfrm>
            <a:off x="45720" y="124968"/>
            <a:ext cx="6766560" cy="60833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0" y="51969"/>
            <a:ext cx="1292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Page 51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0801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6858000" cy="46659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0" y="51969"/>
            <a:ext cx="1292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Page 52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5763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050"/>
          <p:cNvSpPr txBox="1">
            <a:spLocks noChangeArrowheads="1"/>
          </p:cNvSpPr>
          <p:nvPr/>
        </p:nvSpPr>
        <p:spPr bwMode="auto">
          <a:xfrm>
            <a:off x="701842" y="130966"/>
            <a:ext cx="5562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 dirty="0" smtClean="0">
                <a:latin typeface="Arial" pitchFamily="34" charset="0"/>
              </a:rPr>
              <a:t>What’s so great about </a:t>
            </a:r>
            <a:r>
              <a:rPr lang="en-US" sz="3600" b="1" i="1" dirty="0" smtClean="0">
                <a:solidFill>
                  <a:srgbClr val="FF0000"/>
                </a:solidFill>
                <a:latin typeface="Arial" pitchFamily="34" charset="0"/>
              </a:rPr>
              <a:t>12</a:t>
            </a:r>
            <a:r>
              <a:rPr lang="en-US" sz="2800" b="1" i="1" dirty="0" smtClean="0">
                <a:latin typeface="Arial" pitchFamily="34" charset="0"/>
              </a:rPr>
              <a:t>?</a:t>
            </a:r>
            <a:endParaRPr lang="en-US" sz="4400" b="1" i="1" dirty="0">
              <a:latin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2403" r="2783" b="2162"/>
          <a:stretch/>
        </p:blipFill>
        <p:spPr>
          <a:xfrm>
            <a:off x="216568" y="1095691"/>
            <a:ext cx="2381983" cy="2860373"/>
          </a:xfrm>
          <a:prstGeom prst="rect">
            <a:avLst/>
          </a:prstGeom>
        </p:spPr>
      </p:pic>
      <p:pic>
        <p:nvPicPr>
          <p:cNvPr id="4" name="Picture 2052" descr="D:\mss\Writings\BOOKS\Cosmological Circle\Nosh\DSCN07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8183804"/>
            <a:ext cx="6477000" cy="743319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155907" y="1295400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ultimate “structure”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573186"/>
            <a:ext cx="3873414" cy="54259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90" y="4648200"/>
            <a:ext cx="1938338" cy="197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72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921" y="1461732"/>
            <a:ext cx="4171503" cy="37960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159" y="5470016"/>
            <a:ext cx="4111944" cy="36044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75874" y="54858"/>
            <a:ext cx="419398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Cuboctahedron</a:t>
            </a:r>
            <a:endParaRPr lang="en-US" sz="2800" b="1" dirty="0" smtClean="0"/>
          </a:p>
          <a:p>
            <a:pPr algn="ctr"/>
            <a:r>
              <a:rPr lang="en-US" dirty="0"/>
              <a:t>12 spheres fit perfectly around one at the </a:t>
            </a:r>
            <a:r>
              <a:rPr lang="en-US" dirty="0" smtClean="0"/>
              <a:t>center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3840540"/>
            <a:ext cx="160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 corners </a:t>
            </a:r>
            <a:r>
              <a:rPr lang="en-US" i="1" dirty="0" smtClean="0"/>
              <a:t>the same distance to the center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4900863" y="3940321"/>
            <a:ext cx="175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Buckminster Fuller’s “</a:t>
            </a:r>
            <a:r>
              <a:rPr lang="en-US" dirty="0" err="1" smtClean="0"/>
              <a:t>Dymaxion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1066800"/>
            <a:ext cx="205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Connect their centers to reveal a </a:t>
            </a:r>
            <a:r>
              <a:rPr lang="en-US" dirty="0" err="1" smtClean="0"/>
              <a:t>cuboctahedron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15163" y="1805463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Maximum structure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80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050"/>
          <p:cNvSpPr txBox="1">
            <a:spLocks noChangeArrowheads="1"/>
          </p:cNvSpPr>
          <p:nvPr/>
        </p:nvSpPr>
        <p:spPr bwMode="auto">
          <a:xfrm>
            <a:off x="190500" y="152400"/>
            <a:ext cx="65532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algn="ctr">
              <a:spcBef>
                <a:spcPct val="50000"/>
              </a:spcBef>
            </a:pP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</a:rPr>
              <a:t>12 </a:t>
            </a:r>
            <a:r>
              <a:rPr lang="en-US" sz="2800" b="1" dirty="0" smtClean="0">
                <a:solidFill>
                  <a:srgbClr val="7030A0"/>
                </a:solidFill>
                <a:latin typeface="Arial" pitchFamily="34" charset="0"/>
              </a:rPr>
              <a:t>has 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</a:rPr>
              <a:t>more </a:t>
            </a:r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</a:rPr>
              <a:t>divisors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2800" b="1" dirty="0" smtClean="0">
                <a:solidFill>
                  <a:srgbClr val="7030A0"/>
                </a:solidFill>
                <a:latin typeface="Arial" pitchFamily="34" charset="0"/>
              </a:rPr>
              <a:t>than </a:t>
            </a:r>
            <a:r>
              <a:rPr lang="en-US" sz="2800" b="1" dirty="0">
                <a:solidFill>
                  <a:srgbClr val="7030A0"/>
                </a:solidFill>
                <a:latin typeface="Arial" pitchFamily="34" charset="0"/>
              </a:rPr>
              <a:t>other small </a:t>
            </a:r>
            <a:r>
              <a:rPr lang="en-US" sz="2800" b="1" dirty="0" smtClean="0">
                <a:solidFill>
                  <a:srgbClr val="7030A0"/>
                </a:solidFill>
                <a:latin typeface="Arial" pitchFamily="34" charset="0"/>
              </a:rPr>
              <a:t>numbers</a:t>
            </a:r>
          </a:p>
          <a:p>
            <a:pPr algn="ctr"/>
            <a:r>
              <a:rPr lang="en-US" sz="2800" b="1" dirty="0" smtClean="0"/>
              <a:t>So it </a:t>
            </a:r>
            <a:r>
              <a:rPr lang="en-US" sz="2800" b="1" i="1" dirty="0" smtClean="0"/>
              <a:t>divides </a:t>
            </a:r>
            <a:r>
              <a:rPr lang="en-US" sz="2800" b="1" i="1" dirty="0"/>
              <a:t>equally</a:t>
            </a:r>
          </a:p>
          <a:p>
            <a:pPr algn="ctr"/>
            <a:r>
              <a:rPr lang="en-US" sz="2800" b="1" dirty="0"/>
              <a:t>in a </a:t>
            </a:r>
            <a:r>
              <a:rPr lang="en-US" sz="2800" b="1" dirty="0" smtClean="0"/>
              <a:t>the most possible ways </a:t>
            </a:r>
            <a:endParaRPr lang="en-US" sz="2800" b="1" dirty="0"/>
          </a:p>
          <a:p>
            <a:pPr marL="457200" algn="ctr">
              <a:spcBef>
                <a:spcPct val="50000"/>
              </a:spcBef>
            </a:pPr>
            <a:endParaRPr lang="en-US" sz="2800" b="1" dirty="0">
              <a:solidFill>
                <a:srgbClr val="7030A0"/>
              </a:solidFill>
              <a:latin typeface="Arial" pitchFamily="34" charset="0"/>
            </a:endParaRPr>
          </a:p>
        </p:txBody>
      </p:sp>
      <p:pic>
        <p:nvPicPr>
          <p:cNvPr id="3" name="Picture 2052" descr="D:\mss\Writings\BOOKS\Cosmological Circle\Nosh\DSCN07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8229600"/>
            <a:ext cx="6477000" cy="743319"/>
          </a:xfrm>
          <a:prstGeom prst="rect">
            <a:avLst/>
          </a:prstGeom>
          <a:noFill/>
        </p:spPr>
      </p:pic>
      <p:sp>
        <p:nvSpPr>
          <p:cNvPr id="4" name="Rectangle 1029"/>
          <p:cNvSpPr>
            <a:spLocks noChangeArrowheads="1"/>
          </p:cNvSpPr>
          <p:nvPr/>
        </p:nvSpPr>
        <p:spPr bwMode="auto">
          <a:xfrm>
            <a:off x="409074" y="2743200"/>
            <a:ext cx="63246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Arial" pitchFamily="34" charset="0"/>
              </a:rPr>
              <a:t>1</a:t>
            </a:r>
            <a:r>
              <a:rPr lang="en-US" sz="3200" b="1" dirty="0">
                <a:latin typeface="Arial" pitchFamily="34" charset="0"/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  <a:latin typeface="Arial" pitchFamily="34" charset="0"/>
              </a:rPr>
              <a:t> 2</a:t>
            </a:r>
            <a:r>
              <a:rPr lang="en-US" sz="3200" b="1" dirty="0" smtClean="0">
                <a:latin typeface="Arial" pitchFamily="34" charset="0"/>
              </a:rPr>
              <a:t>  </a:t>
            </a:r>
            <a:r>
              <a:rPr lang="en-US" sz="3200" b="1" dirty="0" smtClean="0">
                <a:solidFill>
                  <a:srgbClr val="0070C0"/>
                </a:solidFill>
                <a:latin typeface="Arial" pitchFamily="34" charset="0"/>
              </a:rPr>
              <a:t>3</a:t>
            </a:r>
            <a:r>
              <a:rPr lang="en-US" sz="3200" b="1" dirty="0" smtClean="0">
                <a:latin typeface="Arial" pitchFamily="34" charset="0"/>
              </a:rPr>
              <a:t> 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</a:rPr>
              <a:t>4</a:t>
            </a:r>
            <a:r>
              <a:rPr lang="en-US" sz="3200" b="1" dirty="0" smtClean="0">
                <a:latin typeface="Arial" pitchFamily="34" charset="0"/>
              </a:rPr>
              <a:t>  </a:t>
            </a:r>
            <a:r>
              <a:rPr lang="en-US" sz="3200" b="1" dirty="0" smtClean="0">
                <a:solidFill>
                  <a:srgbClr val="0070C0"/>
                </a:solidFill>
                <a:latin typeface="Arial" pitchFamily="34" charset="0"/>
              </a:rPr>
              <a:t>5</a:t>
            </a:r>
            <a:r>
              <a:rPr lang="en-US" sz="3200" b="1" dirty="0" smtClean="0">
                <a:latin typeface="Arial" pitchFamily="34" charset="0"/>
              </a:rPr>
              <a:t> 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</a:rPr>
              <a:t>6</a:t>
            </a:r>
            <a:r>
              <a:rPr lang="en-US" sz="3200" b="1" dirty="0" smtClean="0">
                <a:latin typeface="Arial" pitchFamily="34" charset="0"/>
              </a:rPr>
              <a:t>  </a:t>
            </a:r>
            <a:r>
              <a:rPr lang="en-US" sz="3200" b="1" dirty="0" smtClean="0">
                <a:solidFill>
                  <a:srgbClr val="0070C0"/>
                </a:solidFill>
                <a:latin typeface="Arial" pitchFamily="34" charset="0"/>
              </a:rPr>
              <a:t>7</a:t>
            </a:r>
            <a:r>
              <a:rPr lang="en-US" sz="3200" b="1" dirty="0" smtClean="0">
                <a:latin typeface="Arial" pitchFamily="34" charset="0"/>
              </a:rPr>
              <a:t> 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</a:rPr>
              <a:t>8  9  10  </a:t>
            </a:r>
            <a:r>
              <a:rPr lang="en-US" sz="3200" b="1" dirty="0" smtClean="0">
                <a:solidFill>
                  <a:srgbClr val="0070C0"/>
                </a:solidFill>
                <a:latin typeface="Arial" pitchFamily="34" charset="0"/>
              </a:rPr>
              <a:t>11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</a:rPr>
              <a:t>  12   </a:t>
            </a:r>
          </a:p>
          <a:p>
            <a:r>
              <a:rPr lang="en-US" sz="3200" b="1" dirty="0" smtClean="0">
                <a:latin typeface="Arial" pitchFamily="34" charset="0"/>
              </a:rPr>
              <a:t>1  1  1  1  1  1  1  1  1    1   1    1</a:t>
            </a:r>
          </a:p>
          <a:p>
            <a:r>
              <a:rPr lang="en-US" sz="3200" b="1" dirty="0" smtClean="0">
                <a:latin typeface="Arial" pitchFamily="34" charset="0"/>
              </a:rPr>
              <a:t>    2  3  2  5  2  7  2  3    2  11   2</a:t>
            </a:r>
          </a:p>
          <a:p>
            <a:r>
              <a:rPr lang="en-US" sz="3200" b="1" dirty="0">
                <a:latin typeface="Arial" pitchFamily="34" charset="0"/>
              </a:rPr>
              <a:t> </a:t>
            </a:r>
            <a:r>
              <a:rPr lang="en-US" sz="3200" b="1" dirty="0" smtClean="0">
                <a:latin typeface="Arial" pitchFamily="34" charset="0"/>
              </a:rPr>
              <a:t>           4      3      4  9    5         3</a:t>
            </a:r>
          </a:p>
          <a:p>
            <a:r>
              <a:rPr lang="en-US" sz="3200" b="1" dirty="0">
                <a:latin typeface="Arial" pitchFamily="34" charset="0"/>
              </a:rPr>
              <a:t> </a:t>
            </a:r>
            <a:r>
              <a:rPr lang="en-US" sz="3200" b="1" dirty="0" smtClean="0">
                <a:latin typeface="Arial" pitchFamily="34" charset="0"/>
              </a:rPr>
              <a:t>                   6      8       10        4</a:t>
            </a:r>
          </a:p>
          <a:p>
            <a:r>
              <a:rPr lang="en-US" sz="3200" b="1" dirty="0">
                <a:latin typeface="Arial" pitchFamily="34" charset="0"/>
              </a:rPr>
              <a:t> </a:t>
            </a:r>
            <a:r>
              <a:rPr lang="en-US" sz="3200" b="1" dirty="0" smtClean="0">
                <a:latin typeface="Arial" pitchFamily="34" charset="0"/>
              </a:rPr>
              <a:t>                                                6</a:t>
            </a:r>
          </a:p>
          <a:p>
            <a:r>
              <a:rPr lang="en-US" sz="3200" b="1" dirty="0">
                <a:latin typeface="Arial" pitchFamily="34" charset="0"/>
              </a:rPr>
              <a:t> </a:t>
            </a:r>
            <a:r>
              <a:rPr lang="en-US" sz="3200" b="1" dirty="0" smtClean="0">
                <a:latin typeface="Arial" pitchFamily="34" charset="0"/>
              </a:rPr>
              <a:t>                                               12</a:t>
            </a:r>
            <a:endParaRPr lang="en-US" sz="3200" b="1" dirty="0">
              <a:latin typeface="Arial" pitchFamily="34" charset="0"/>
            </a:endParaRPr>
          </a:p>
        </p:txBody>
      </p:sp>
      <p:pic>
        <p:nvPicPr>
          <p:cNvPr id="9" name="Picture 3" descr="D:\mss\Beginner's Guide\12\cartoneggs.gif"/>
          <p:cNvPicPr>
            <a:picLocks noChangeAspect="1" noChangeArrowheads="1"/>
          </p:cNvPicPr>
          <p:nvPr/>
        </p:nvPicPr>
        <p:blipFill>
          <a:blip r:embed="rId3" cstate="print"/>
          <a:srcRect b="40486"/>
          <a:stretch>
            <a:fillRect/>
          </a:stretch>
        </p:blipFill>
        <p:spPr bwMode="auto">
          <a:xfrm>
            <a:off x="320842" y="5504588"/>
            <a:ext cx="4892843" cy="25442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968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103" y="76200"/>
            <a:ext cx="3352800" cy="3352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5562" y="304800"/>
            <a:ext cx="2076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12 x 5 = 60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40273" y="7848600"/>
            <a:ext cx="65586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Answer</a:t>
            </a:r>
            <a:r>
              <a:rPr lang="en-US" dirty="0"/>
              <a:t>: </a:t>
            </a:r>
            <a:r>
              <a:rPr lang="en-US" b="1" dirty="0" smtClean="0">
                <a:solidFill>
                  <a:srgbClr val="0070C0"/>
                </a:solidFill>
              </a:rPr>
              <a:t>Twelve</a:t>
            </a:r>
          </a:p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January 2</a:t>
            </a:r>
            <a:r>
              <a:rPr lang="en-US" baseline="30000" dirty="0"/>
              <a:t>nd</a:t>
            </a:r>
            <a:r>
              <a:rPr lang="en-US" dirty="0"/>
              <a:t>, February 2</a:t>
            </a:r>
            <a:r>
              <a:rPr lang="en-US" baseline="30000" dirty="0"/>
              <a:t>nd</a:t>
            </a:r>
            <a:r>
              <a:rPr lang="en-US" dirty="0"/>
              <a:t>, March 2</a:t>
            </a:r>
            <a:r>
              <a:rPr lang="en-US" baseline="30000" dirty="0"/>
              <a:t>nd</a:t>
            </a:r>
            <a:r>
              <a:rPr lang="en-US" dirty="0"/>
              <a:t> 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92768" y="7156659"/>
            <a:ext cx="6006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Question</a:t>
            </a:r>
            <a:r>
              <a:rPr lang="en-US" dirty="0"/>
              <a:t>: </a:t>
            </a:r>
            <a:r>
              <a:rPr lang="en-US" b="1" dirty="0">
                <a:solidFill>
                  <a:srgbClr val="FF0000"/>
                </a:solidFill>
              </a:rPr>
              <a:t>How many seconds are in a year</a:t>
            </a:r>
            <a:r>
              <a:rPr lang="en-US" b="1" dirty="0" smtClean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6" t="4912" r="6666"/>
          <a:stretch/>
        </p:blipFill>
        <p:spPr>
          <a:xfrm>
            <a:off x="0" y="2362200"/>
            <a:ext cx="3460132" cy="46420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2353" y="990600"/>
            <a:ext cx="31716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Introducing </a:t>
            </a:r>
            <a:r>
              <a:rPr lang="en-US" b="1" dirty="0" smtClean="0"/>
              <a:t>5</a:t>
            </a:r>
            <a:r>
              <a:rPr lang="en-US" dirty="0" smtClean="0"/>
              <a:t> allows many more ways to divide an hour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03302" y="3424989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1, 2, 3, 4, </a:t>
            </a:r>
            <a:r>
              <a:rPr lang="en-US" dirty="0" smtClean="0">
                <a:solidFill>
                  <a:srgbClr val="FF0000"/>
                </a:solidFill>
              </a:rPr>
              <a:t>5</a:t>
            </a:r>
            <a:r>
              <a:rPr lang="en-US" dirty="0" smtClean="0"/>
              <a:t>, 6, </a:t>
            </a:r>
            <a:r>
              <a:rPr lang="en-US" dirty="0" smtClean="0">
                <a:solidFill>
                  <a:srgbClr val="FF0000"/>
                </a:solidFill>
              </a:rPr>
              <a:t>10</a:t>
            </a:r>
            <a:r>
              <a:rPr lang="en-US" dirty="0" smtClean="0"/>
              <a:t>, 12, </a:t>
            </a:r>
            <a:r>
              <a:rPr lang="en-US" dirty="0" smtClean="0">
                <a:solidFill>
                  <a:srgbClr val="FF0000"/>
                </a:solidFill>
              </a:rPr>
              <a:t>15, 20, 30 </a:t>
            </a:r>
            <a:r>
              <a:rPr lang="en-US" dirty="0" smtClean="0"/>
              <a:t>, 60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851" y="4374448"/>
            <a:ext cx="2279303" cy="274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357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 pairs of ribs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6011" y="304800"/>
            <a:ext cx="5791200" cy="70998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90011" y="7848600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</a:rPr>
              <a:t>“Structure”</a:t>
            </a:r>
          </a:p>
          <a:p>
            <a:pPr algn="ctr"/>
            <a:r>
              <a:rPr lang="en-US" b="1" dirty="0" smtClean="0">
                <a:latin typeface="Arial" pitchFamily="34" charset="0"/>
              </a:rPr>
              <a:t>12 Pairs of Ribs</a:t>
            </a:r>
            <a:endParaRPr lang="en-US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1833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188"/>
            <a:ext cx="6858002" cy="81968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9200" y="76200"/>
            <a:ext cx="434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12 pairs of </a:t>
            </a:r>
            <a:r>
              <a:rPr lang="en-US" b="1" dirty="0" smtClean="0"/>
              <a:t>Cranial Nerves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control our head and 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60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" r="3110"/>
          <a:stretch/>
        </p:blipFill>
        <p:spPr>
          <a:xfrm>
            <a:off x="2201779" y="288061"/>
            <a:ext cx="4656221" cy="85438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300093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12 meridian lines of </a:t>
            </a:r>
            <a:r>
              <a:rPr lang="en-US" b="1" dirty="0" smtClean="0"/>
              <a:t>Acupuncture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2162" y="1447800"/>
            <a:ext cx="3314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 in front – Yin</a:t>
            </a:r>
          </a:p>
          <a:p>
            <a:r>
              <a:rPr lang="en-US" dirty="0" smtClean="0"/>
              <a:t>6 in back – Yang</a:t>
            </a:r>
          </a:p>
          <a:p>
            <a:endParaRPr lang="en-US" dirty="0"/>
          </a:p>
          <a:p>
            <a:r>
              <a:rPr lang="en-US" dirty="0" smtClean="0"/>
              <a:t>Pathways of </a:t>
            </a:r>
            <a:r>
              <a:rPr lang="en-US" dirty="0" err="1" smtClean="0"/>
              <a:t>Ch’i</a:t>
            </a:r>
            <a:r>
              <a:rPr lang="en-US" dirty="0" smtClean="0"/>
              <a:t> energy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85"/>
          <a:stretch/>
        </p:blipFill>
        <p:spPr>
          <a:xfrm>
            <a:off x="36115" y="3505200"/>
            <a:ext cx="2185717" cy="480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91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5486400"/>
            <a:ext cx="6858000" cy="33469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3" b="4415"/>
          <a:stretch/>
        </p:blipFill>
        <p:spPr>
          <a:xfrm>
            <a:off x="113778" y="2061567"/>
            <a:ext cx="3176960" cy="3200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7832" y="0"/>
            <a:ext cx="660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Greek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06547" y="2590800"/>
            <a:ext cx="951979" cy="723537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989" y="44116"/>
            <a:ext cx="3433011" cy="51897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2" y="68178"/>
            <a:ext cx="3338174" cy="183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95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4" y="88392"/>
            <a:ext cx="6443472" cy="89672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22496" y="45604"/>
            <a:ext cx="1292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Page 50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28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9" name="Picture 5" descr="D:\mss\Beginner's Guide\12\basketball hoop 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086" y="4571999"/>
            <a:ext cx="3575252" cy="4419599"/>
          </a:xfrm>
          <a:prstGeom prst="rect">
            <a:avLst/>
          </a:prstGeom>
          <a:noFill/>
        </p:spPr>
      </p:pic>
      <p:pic>
        <p:nvPicPr>
          <p:cNvPr id="41991" name="Picture 7" descr="D:\mss\Beginner's Guide\12\ringstdenis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141990"/>
            <a:ext cx="4869403" cy="382041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08"/>
          <a:stretch/>
        </p:blipFill>
        <p:spPr>
          <a:xfrm>
            <a:off x="3764247" y="4876800"/>
            <a:ext cx="2757338" cy="2735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86200" y="7739314"/>
            <a:ext cx="2743199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Weaving</a:t>
            </a:r>
            <a:br>
              <a:rPr lang="en-US" sz="1400" dirty="0" smtClean="0"/>
            </a:br>
            <a:r>
              <a:rPr lang="en-US" sz="1400" dirty="0" smtClean="0"/>
              <a:t>2 hexagons</a:t>
            </a:r>
          </a:p>
          <a:p>
            <a:pPr algn="ctr"/>
            <a:r>
              <a:rPr lang="en-US" sz="1400" dirty="0" smtClean="0"/>
              <a:t>3 squares</a:t>
            </a:r>
          </a:p>
          <a:p>
            <a:pPr algn="ctr"/>
            <a:r>
              <a:rPr lang="en-US" sz="1400" dirty="0" smtClean="0"/>
              <a:t>4 triangles</a:t>
            </a:r>
          </a:p>
          <a:p>
            <a:pPr algn="ctr"/>
            <a:r>
              <a:rPr lang="en-US" sz="1100" dirty="0" smtClean="0"/>
              <a:t>4x3=12</a:t>
            </a:r>
          </a:p>
          <a:p>
            <a:pPr algn="ctr"/>
            <a:r>
              <a:rPr lang="en-US" sz="1600" b="1" dirty="0" smtClean="0">
                <a:solidFill>
                  <a:srgbClr val="00B050"/>
                </a:solidFill>
              </a:rPr>
              <a:t>See page 55</a:t>
            </a:r>
            <a:endParaRPr lang="en-US" sz="2000" b="1" dirty="0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20203" y="3962400"/>
            <a:ext cx="21625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Medieval Abbott’s Ring</a:t>
            </a:r>
            <a:endParaRPr lang="en-US" sz="1600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3287"/>
            <a:ext cx="6858000" cy="68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20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mss\Beginner's Guide\4\12 points around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402" y="1371600"/>
            <a:ext cx="5805404" cy="5805404"/>
          </a:xfrm>
          <a:prstGeom prst="rect">
            <a:avLst/>
          </a:prstGeom>
          <a:noFill/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6209" y="152400"/>
            <a:ext cx="684179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12-Around-1</a:t>
            </a:r>
          </a:p>
          <a:p>
            <a:pPr algn="ctr"/>
            <a:r>
              <a:rPr lang="en-US" b="1" dirty="0" smtClean="0"/>
              <a:t>already appears </a:t>
            </a:r>
            <a:r>
              <a:rPr lang="en-US" b="1" dirty="0"/>
              <a:t>in the construction of the square.</a:t>
            </a:r>
          </a:p>
        </p:txBody>
      </p:sp>
    </p:spTree>
    <p:extLst>
      <p:ext uri="{BB962C8B-B14F-4D97-AF65-F5344CB8AC3E}">
        <p14:creationId xmlns:p14="http://schemas.microsoft.com/office/powerpoint/2010/main" val="427255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1193"/>
            <a:ext cx="6858000" cy="39616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86400" y="51969"/>
            <a:ext cx="1292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Page 54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75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6858000" cy="47573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86400" y="51969"/>
            <a:ext cx="1292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Page 56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82089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D:\mss\Civilizations\Americas\Grace Cathedral\gracecathedr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143000"/>
            <a:ext cx="5926138" cy="7467600"/>
          </a:xfrm>
          <a:prstGeom prst="rect">
            <a:avLst/>
          </a:prstGeom>
          <a:noFill/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1295400" y="76200"/>
            <a:ext cx="4495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/>
              <a:t>Grace Cathedral</a:t>
            </a:r>
          </a:p>
          <a:p>
            <a:pPr algn="ctr">
              <a:spcBef>
                <a:spcPct val="50000"/>
              </a:spcBef>
            </a:pPr>
            <a:r>
              <a:rPr lang="en-US" dirty="0"/>
              <a:t>San Francisco</a:t>
            </a:r>
          </a:p>
        </p:txBody>
      </p:sp>
      <p:sp>
        <p:nvSpPr>
          <p:cNvPr id="2" name="Rectangle 1"/>
          <p:cNvSpPr/>
          <p:nvPr/>
        </p:nvSpPr>
        <p:spPr>
          <a:xfrm>
            <a:off x="570384" y="8632431"/>
            <a:ext cx="59458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In the French tradition, like </a:t>
            </a:r>
            <a:r>
              <a:rPr lang="en-US" i="1" dirty="0" smtClean="0"/>
              <a:t>Chartres</a:t>
            </a:r>
            <a:r>
              <a:rPr lang="en-US" dirty="0" smtClean="0"/>
              <a:t> Cathedral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93" y="1720845"/>
            <a:ext cx="6114814" cy="6159510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295400" y="28074"/>
            <a:ext cx="449580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/>
              <a:t>Rose Window</a:t>
            </a:r>
          </a:p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0070C0"/>
                </a:solidFill>
              </a:rPr>
              <a:t>Grace </a:t>
            </a:r>
            <a:r>
              <a:rPr lang="en-US" sz="2800" b="1" dirty="0" smtClean="0">
                <a:solidFill>
                  <a:srgbClr val="0070C0"/>
                </a:solidFill>
              </a:rPr>
              <a:t>Cathedral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2000" dirty="0" smtClean="0"/>
              <a:t>San Francisco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80010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12 around a 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79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1295400" y="304800"/>
            <a:ext cx="4495800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/>
              <a:t>Rose Window</a:t>
            </a:r>
          </a:p>
          <a:p>
            <a:pPr algn="ctr">
              <a:spcBef>
                <a:spcPct val="50000"/>
              </a:spcBef>
            </a:pPr>
            <a:r>
              <a:rPr lang="en-US" dirty="0"/>
              <a:t>Grace Cathedral</a:t>
            </a:r>
          </a:p>
        </p:txBody>
      </p:sp>
      <p:pic>
        <p:nvPicPr>
          <p:cNvPr id="53253" name="Picture 5" descr="D:\mss\Civilizations\Americas\Grace Cathedral\Grace cath animation\grace anim 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00200"/>
            <a:ext cx="6858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3316"/>
            <a:ext cx="6858000" cy="673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7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" y="1228344"/>
            <a:ext cx="6845808" cy="668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74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53" descr="D:\mss\Beginner's Guide\7\MUSIC\7AB.TIF"/>
          <p:cNvPicPr>
            <a:picLocks noChangeAspect="1" noChangeArrowheads="1"/>
          </p:cNvPicPr>
          <p:nvPr/>
        </p:nvPicPr>
        <p:blipFill rotWithShape="1">
          <a:blip r:embed="rId4" cstate="print"/>
          <a:srcRect b="82507"/>
          <a:stretch/>
        </p:blipFill>
        <p:spPr bwMode="auto">
          <a:xfrm>
            <a:off x="533400" y="7315200"/>
            <a:ext cx="4857750" cy="1177415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2" r="16520" b="12443"/>
          <a:stretch/>
        </p:blipFill>
        <p:spPr>
          <a:xfrm>
            <a:off x="58448" y="97766"/>
            <a:ext cx="5807653" cy="3733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62400"/>
            <a:ext cx="466542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8 notes of the Musical </a:t>
            </a:r>
            <a:r>
              <a:rPr lang="en-US" sz="2800" b="1" i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Oct</a:t>
            </a: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ave</a:t>
            </a:r>
            <a:br>
              <a:rPr lang="en-US" sz="2800" b="1" i="1" dirty="0" smtClean="0">
                <a:latin typeface="Arial" pitchFamily="34" charset="0"/>
                <a:cs typeface="Arial" pitchFamily="34" charset="0"/>
              </a:rPr>
            </a:br>
            <a:endParaRPr lang="en-US" b="1" i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sz="2000" b="1" i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eighth</a:t>
            </a:r>
            <a:r>
              <a:rPr lang="en-US" sz="2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note repeats the 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same note as the first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000" b="1" dirty="0" smtClean="0">
                <a:latin typeface="Arial" pitchFamily="34" charset="0"/>
                <a:cs typeface="Arial" pitchFamily="34" charset="0"/>
              </a:rPr>
            </a:b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but at </a:t>
            </a:r>
            <a:r>
              <a:rPr lang="en-US" sz="2000" b="1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double the frequency</a:t>
            </a:r>
            <a:br>
              <a:rPr lang="en-US" sz="2000" b="1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b="1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and half the wavelength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Cmaj_sca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8168" y="54864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57537" y="3039979"/>
            <a:ext cx="1700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8 white keys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928937" y="3497179"/>
            <a:ext cx="1828800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621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38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mss\Beginner's Guide\8\stop sign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" y="1083767"/>
            <a:ext cx="6775704" cy="6976466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630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" y="152400"/>
            <a:ext cx="5067300" cy="5067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" y="5410200"/>
            <a:ext cx="3429000" cy="3429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541020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49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5180422"/>
            <a:ext cx="3238260" cy="32285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148" y="55904"/>
            <a:ext cx="6816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Homework 8 or 12?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1" y="840851"/>
            <a:ext cx="4018026" cy="39709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5913501"/>
            <a:ext cx="2857500" cy="2857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074" y="1454707"/>
            <a:ext cx="2792926" cy="2743200"/>
          </a:xfrm>
          <a:prstGeom prst="rect">
            <a:avLst/>
          </a:prstGeom>
        </p:spPr>
      </p:pic>
      <p:pic>
        <p:nvPicPr>
          <p:cNvPr id="9" name="Picture 7" descr="D:\mss\Beginner's Guide\12\ringstdenis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29263" y="4439322"/>
            <a:ext cx="2208684" cy="1732878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785" y="6577924"/>
            <a:ext cx="2225161" cy="222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0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621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5105400"/>
            <a:ext cx="3549317" cy="35493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623" y="0"/>
            <a:ext cx="4967377" cy="49673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8919"/>
            <a:ext cx="3276600" cy="32822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43" y="152400"/>
            <a:ext cx="1752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Octagon floor tiles </a:t>
            </a:r>
            <a:r>
              <a:rPr lang="en-US" sz="2400" dirty="0" smtClean="0"/>
              <a:t>combine with squares to completely cover an area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800704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8321"/>
            <a:ext cx="6858000" cy="366735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29000" y="2738321"/>
            <a:ext cx="3429000" cy="3738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51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64"/>
          <a:stretch/>
        </p:blipFill>
        <p:spPr>
          <a:xfrm>
            <a:off x="304800" y="6172200"/>
            <a:ext cx="6400800" cy="25988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6400800" cy="62567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19200" y="2590800"/>
            <a:ext cx="4343400" cy="42672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1219200" y="2590800"/>
            <a:ext cx="1219200" cy="121920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19200" y="5638800"/>
            <a:ext cx="1219200" cy="121920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343400" y="5638800"/>
            <a:ext cx="1219200" cy="121920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343400" y="2590800"/>
            <a:ext cx="1219200" cy="121920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38400" y="2590800"/>
            <a:ext cx="0" cy="42672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343400" y="2590800"/>
            <a:ext cx="0" cy="42672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215189" y="5638800"/>
            <a:ext cx="434741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215189" y="3810000"/>
            <a:ext cx="434741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438400" y="2590800"/>
            <a:ext cx="1905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438400" y="6858000"/>
            <a:ext cx="1905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15189" y="3775911"/>
            <a:ext cx="26069" cy="190500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4620126" y="4762500"/>
            <a:ext cx="1905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215189" y="8682335"/>
            <a:ext cx="4576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Where is the initial square?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60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6898207" cy="67818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990600" y="1752600"/>
            <a:ext cx="2458503" cy="243840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3352800" y="4108784"/>
            <a:ext cx="2458504" cy="243840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90600" y="4191000"/>
            <a:ext cx="2362200" cy="228600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400952" y="1798721"/>
            <a:ext cx="2362200" cy="228600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209800" y="2953753"/>
            <a:ext cx="2362200" cy="236220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700000">
            <a:off x="2209800" y="2971800"/>
            <a:ext cx="2362200" cy="236220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17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14400"/>
            <a:ext cx="6553200" cy="652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6523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2615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6937" y="5257800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8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32" y="6277638"/>
            <a:ext cx="2629772" cy="2514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6747" y="5257800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chemeClr val="bg1"/>
                </a:solidFill>
              </a:rPr>
              <a:t>Octo</a:t>
            </a:r>
            <a:r>
              <a:rPr lang="en-US" sz="3200" b="1" dirty="0" smtClean="0">
                <a:solidFill>
                  <a:schemeClr val="bg1"/>
                </a:solidFill>
              </a:rPr>
              <a:t>pus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82" y="5867400"/>
            <a:ext cx="4088718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0851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090"/>
            <a:ext cx="6858000" cy="680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02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1" r="18315"/>
          <a:stretch/>
        </p:blipFill>
        <p:spPr>
          <a:xfrm>
            <a:off x="180643" y="4191000"/>
            <a:ext cx="2245725" cy="34410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4775775"/>
            <a:ext cx="4199626" cy="41996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-8626"/>
            <a:ext cx="4761379" cy="38186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8800" y="4022558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8 arms of a </a:t>
            </a:r>
            <a:r>
              <a:rPr lang="en-US" sz="3200" b="1" dirty="0" smtClean="0"/>
              <a:t>squid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10736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dir="in"/>
      </p:transition>
    </mc:Choice>
    <mc:Fallback xmlns="">
      <p:transition spd="slow">
        <p:split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7242"/>
            <a:ext cx="6853237" cy="45593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648200"/>
            <a:ext cx="204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Some spiders have 8 eyes!</a:t>
            </a:r>
            <a:endParaRPr lang="en-US" dirty="0"/>
          </a:p>
        </p:txBody>
      </p:sp>
      <p:pic>
        <p:nvPicPr>
          <p:cNvPr id="4" name="Picture 4" descr="D:\mss\Beginner's Guide\8\othERA7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359296"/>
            <a:ext cx="2603562" cy="3160744"/>
          </a:xfrm>
          <a:prstGeom prst="rect">
            <a:avLst/>
          </a:prstGeom>
          <a:noFill/>
        </p:spPr>
      </p:pic>
      <p:sp>
        <p:nvSpPr>
          <p:cNvPr id="5" name="Text Box 38"/>
          <p:cNvSpPr txBox="1">
            <a:spLocks noChangeArrowheads="1"/>
          </p:cNvSpPr>
          <p:nvPr/>
        </p:nvSpPr>
        <p:spPr bwMode="auto">
          <a:xfrm>
            <a:off x="2581675" y="128463"/>
            <a:ext cx="16898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dirty="0">
                <a:latin typeface="Arial" pitchFamily="34" charset="0"/>
              </a:rPr>
              <a:t>Arachnids</a:t>
            </a:r>
          </a:p>
        </p:txBody>
      </p:sp>
      <p:sp>
        <p:nvSpPr>
          <p:cNvPr id="6" name="Text Box 40"/>
          <p:cNvSpPr txBox="1">
            <a:spLocks noChangeArrowheads="1"/>
          </p:cNvSpPr>
          <p:nvPr/>
        </p:nvSpPr>
        <p:spPr bwMode="auto">
          <a:xfrm>
            <a:off x="228600" y="1133958"/>
            <a:ext cx="2895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smtClean="0">
                <a:latin typeface="Arial" pitchFamily="34" charset="0"/>
              </a:rPr>
              <a:t>Spiders</a:t>
            </a:r>
            <a:r>
              <a:rPr lang="en-US" sz="2000" dirty="0" smtClean="0">
                <a:latin typeface="Arial" pitchFamily="34" charset="0"/>
              </a:rPr>
              <a:t> have 8 legs</a:t>
            </a:r>
            <a:endParaRPr lang="en-US" sz="2000" dirty="0">
              <a:latin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32" y="1534068"/>
            <a:ext cx="3763696" cy="251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0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3" y="146295"/>
            <a:ext cx="6400813" cy="88514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79248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Arachne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222325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953000"/>
            <a:ext cx="5372100" cy="40195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" t="11002" r="2527" b="6246"/>
          <a:stretch/>
        </p:blipFill>
        <p:spPr>
          <a:xfrm>
            <a:off x="3060031" y="2590800"/>
            <a:ext cx="3597443" cy="20934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1" t="3119" r="15921" b="3614"/>
          <a:stretch/>
        </p:blipFill>
        <p:spPr>
          <a:xfrm>
            <a:off x="70185" y="1"/>
            <a:ext cx="3454066" cy="34311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9000" y="533400"/>
            <a:ext cx="32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Star Anise</a:t>
            </a:r>
          </a:p>
          <a:p>
            <a:pPr algn="ctr"/>
            <a:r>
              <a:rPr lang="en-US" dirty="0" smtClean="0"/>
              <a:t>spice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47353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"/>
</p:tagLst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1883</TotalTime>
  <Words>441</Words>
  <Application>Microsoft Office PowerPoint</Application>
  <PresentationFormat>On-screen Show (4:3)</PresentationFormat>
  <Paragraphs>103</Paragraphs>
  <Slides>50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Arial</vt:lpstr>
      <vt:lpstr>Calibri</vt:lpstr>
      <vt:lpstr>Times New Roman</vt:lpstr>
      <vt:lpstr>Default Design</vt:lpstr>
      <vt:lpstr>Ad Quadratum Symmetry 4 – 8 - 12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 Quadrivium Symmetry</dc:title>
  <dc:creator>Michael Schneider</dc:creator>
  <cp:lastModifiedBy>Michael</cp:lastModifiedBy>
  <cp:revision>346</cp:revision>
  <dcterms:created xsi:type="dcterms:W3CDTF">2009-09-10T00:37:01Z</dcterms:created>
  <dcterms:modified xsi:type="dcterms:W3CDTF">2022-01-16T02:00:11Z</dcterms:modified>
</cp:coreProperties>
</file>